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8" r:id="rId2"/>
  </p:sldIdLst>
  <p:sldSz cx="25203150" cy="36004500"/>
  <p:notesSz cx="6858000" cy="9144000"/>
  <p:defaultTextStyle>
    <a:defPPr>
      <a:defRPr lang="es-CO"/>
    </a:defPPr>
    <a:lvl1pPr marL="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79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58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37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516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395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274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53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9032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7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965"/>
    <a:srgbClr val="295688"/>
    <a:srgbClr val="CC6634"/>
    <a:srgbClr val="668C46"/>
    <a:srgbClr val="663366"/>
    <a:srgbClr val="E66400"/>
    <a:srgbClr val="003399"/>
    <a:srgbClr val="915000"/>
    <a:srgbClr val="006639"/>
    <a:srgbClr val="00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>
      <p:cViewPr>
        <p:scale>
          <a:sx n="50" d="100"/>
          <a:sy n="50" d="100"/>
        </p:scale>
        <p:origin x="576" y="-3852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EAF-95F9-44D9-8220-B5EB390C6BFF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B9EF3-57EF-49F1-93E1-F89EDA84B7D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44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90236" y="11184739"/>
            <a:ext cx="21422678" cy="771763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80473" y="20402552"/>
            <a:ext cx="17642205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4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9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4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83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IMAGINE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57AC4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" y="251"/>
            <a:ext cx="25282526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Dropbox\Personales\Uniandes\Proyectos\Websis\iconos\svg\Redes\twitter_9F417E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2" y="3520938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Personales\Uniandes\Proyectos\Websis\iconos\svg\Redes\web_9F417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Personales\Uniandes\Proyectos\Websis\iconos\svg\Redes\facebook_9F417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38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42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772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ARTIxxx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77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2050" name="Picture 2" descr="D:\Dropbox\Personales\Uniandes\Proyectos\Websis\iconos\svg\Redes\twitter_BB7F00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871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ersonales\Uniandes\Proyectos\Websis\iconos\svg\Redes\web_BB7F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facebook_BB7F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94" y="35125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48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63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MSINxxx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63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web_9150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14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facebook_9150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81" y="3515500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twitter_9150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673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9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B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339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MBITxxx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00339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D:\Dropbox\Personales\Uniandes\Proyectos\Websis\iconos\svg\Redes\facebook_E66400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57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twitter_E66400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1" y="35206688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ersonales\Uniandes\Proyectos\Websis\iconos\svg\Redes\web_E664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8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56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66336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MISOxxx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66336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D:\Dropbox\Personales\Uniandes\Proyectos\Websis\iconos\svg\Redes\web_668c46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54" y="350840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Personales\Uniandes\Proyectos\Websis\iconos\svg\Redes\facebook_668c46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503" y="35140233"/>
            <a:ext cx="720000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ropbox\Personales\Uniandes\Proyectos\Websis\iconos\svg\Redes\twitter_668c46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959" y="35212162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6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448520"/>
            <a:ext cx="25235825" cy="720081"/>
          </a:xfrm>
          <a:solidFill>
            <a:srgbClr val="CC6634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ISISxxx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CC663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2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448520"/>
            <a:ext cx="25235825" cy="720081"/>
          </a:xfrm>
          <a:solidFill>
            <a:srgbClr val="DBC965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ISISxxx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DBC96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878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0159" y="1433514"/>
            <a:ext cx="8291664" cy="6100763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853733" y="1433516"/>
            <a:ext cx="14089263" cy="30728846"/>
          </a:xfrm>
        </p:spPr>
        <p:txBody>
          <a:bodyPr/>
          <a:lstStyle>
            <a:lvl1pPr>
              <a:defRPr sz="12200"/>
            </a:lvl1pPr>
            <a:lvl2pPr>
              <a:defRPr sz="10700"/>
            </a:lvl2pPr>
            <a:lvl3pPr>
              <a:defRPr sz="92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60159" y="7534279"/>
            <a:ext cx="8291664" cy="24628081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3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39994" y="25203153"/>
            <a:ext cx="15121890" cy="2975376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939994" y="3217067"/>
            <a:ext cx="15121890" cy="21602700"/>
          </a:xfrm>
        </p:spPr>
        <p:txBody>
          <a:bodyPr/>
          <a:lstStyle>
            <a:lvl1pPr marL="0" indent="0">
              <a:buNone/>
              <a:defRPr sz="12200"/>
            </a:lvl1pPr>
            <a:lvl2pPr marL="1748790" indent="0">
              <a:buNone/>
              <a:defRPr sz="10700"/>
            </a:lvl2pPr>
            <a:lvl3pPr marL="3497580" indent="0">
              <a:buNone/>
              <a:defRPr sz="9200"/>
            </a:lvl3pPr>
            <a:lvl4pPr marL="5246370" indent="0">
              <a:buNone/>
              <a:defRPr sz="7700"/>
            </a:lvl4pPr>
            <a:lvl5pPr marL="6995160" indent="0">
              <a:buNone/>
              <a:defRPr sz="7700"/>
            </a:lvl5pPr>
            <a:lvl6pPr marL="8743950" indent="0">
              <a:buNone/>
              <a:defRPr sz="7700"/>
            </a:lvl6pPr>
            <a:lvl7pPr marL="10492740" indent="0">
              <a:buNone/>
              <a:defRPr sz="7700"/>
            </a:lvl7pPr>
            <a:lvl8pPr marL="12241530" indent="0">
              <a:buNone/>
              <a:defRPr sz="7700"/>
            </a:lvl8pPr>
            <a:lvl9pPr marL="13990320" indent="0">
              <a:buNone/>
              <a:defRPr sz="7700"/>
            </a:lvl9pPr>
          </a:lstStyle>
          <a:p>
            <a:r>
              <a:rPr lang="es-ES" smtClean="0"/>
              <a:t>Haga clic en el icono para agregar una imagen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39994" y="28178529"/>
            <a:ext cx="15121890" cy="4225524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331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2843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561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8272286" y="1441856"/>
            <a:ext cx="5670709" cy="3072050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60157" y="1441856"/>
            <a:ext cx="16592074" cy="3072050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23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0876" y="23136226"/>
            <a:ext cx="21422678" cy="7150894"/>
          </a:xfrm>
        </p:spPr>
        <p:txBody>
          <a:bodyPr anchor="t"/>
          <a:lstStyle>
            <a:lvl1pPr algn="l">
              <a:defRPr sz="15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90876" y="15260249"/>
            <a:ext cx="21422678" cy="7875980"/>
          </a:xfrm>
        </p:spPr>
        <p:txBody>
          <a:bodyPr anchor="b"/>
          <a:lstStyle>
            <a:lvl1pPr marL="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1pPr>
            <a:lvl2pPr marL="17487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758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63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9951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874395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7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60160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811603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62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9" y="8059343"/>
            <a:ext cx="11135768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60159" y="11418095"/>
            <a:ext cx="11135768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802855" y="8059343"/>
            <a:ext cx="11140141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802855" y="11418095"/>
            <a:ext cx="11140141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406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55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02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" y="-71757"/>
            <a:ext cx="25269826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5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COMIT – Sub área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EC73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33" y="35156826"/>
            <a:ext cx="720000" cy="7200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84" y="35104130"/>
            <a:ext cx="720000" cy="7200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03" y="35140153"/>
            <a:ext cx="720000" cy="720000"/>
          </a:xfrm>
          <a:prstGeom prst="rect">
            <a:avLst/>
          </a:prstGeom>
        </p:spPr>
      </p:pic>
      <p:sp>
        <p:nvSpPr>
          <p:cNvPr id="14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7145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S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26/11/2015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TICSw</a:t>
            </a:r>
            <a:r>
              <a:rPr lang="es-ES" dirty="0" smtClean="0"/>
              <a:t> – Sub área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24AAE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5200000" cy="253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4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84" y="35140234"/>
            <a:ext cx="720000" cy="7200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583" y="35104130"/>
            <a:ext cx="720000" cy="72000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871" y="35201896"/>
            <a:ext cx="720000" cy="580646"/>
          </a:xfrm>
          <a:prstGeom prst="rect">
            <a:avLst/>
          </a:prstGeom>
        </p:spPr>
      </p:pic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46826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260158" y="1441852"/>
            <a:ext cx="22682835" cy="6000750"/>
          </a:xfrm>
          <a:prstGeom prst="rect">
            <a:avLst/>
          </a:prstGeom>
        </p:spPr>
        <p:txBody>
          <a:bodyPr vert="horz" lIns="349758" tIns="174879" rIns="349758" bIns="174879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8" y="8401058"/>
            <a:ext cx="22682835" cy="23761304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2601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t>26/11/2015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611076" y="33370843"/>
            <a:ext cx="7980998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ct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80622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219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56" r:id="rId17"/>
    <p:sldLayoutId id="2147483657" r:id="rId18"/>
    <p:sldLayoutId id="2147483658" r:id="rId19"/>
    <p:sldLayoutId id="2147483659" r:id="rId20"/>
  </p:sldLayoutIdLst>
  <p:timing>
    <p:tnLst>
      <p:par>
        <p:cTn id="1" dur="indefinite" restart="never" nodeType="tmRoot"/>
      </p:par>
    </p:tnLst>
  </p:timing>
  <p:txStyles>
    <p:titleStyle>
      <a:lvl1pPr algn="ctr" defTabSz="3497580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593" indent="-1311593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41784" indent="-1092994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2pPr>
      <a:lvl3pPr marL="437197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76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6955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»"/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61834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6713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11592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486471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79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58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37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274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53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600" b="1" dirty="0" err="1" smtClean="0"/>
              <a:t>LapsoCarte</a:t>
            </a:r>
            <a:endParaRPr lang="es-CO" sz="6600" b="1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 smtClean="0"/>
              <a:t>Visualización y exploración de datos espacio-temporales</a:t>
            </a:r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 err="1" smtClean="0"/>
              <a:t>LapsoCarte</a:t>
            </a:r>
            <a:r>
              <a:rPr lang="es-CO" dirty="0" smtClean="0"/>
              <a:t> propone un modelo genérico para la representaci</a:t>
            </a:r>
            <a:r>
              <a:rPr lang="es-CO" dirty="0" smtClean="0"/>
              <a:t>ón de datos espacio-temporales sumado a una estrategia de integración a nivel de los datos. Esta aproximación provee una base de código reutilizable para la exploración y análisis básico de datos espacio-temporales. La naturaleza web de </a:t>
            </a:r>
            <a:r>
              <a:rPr lang="es-CO" dirty="0" err="1" smtClean="0"/>
              <a:t>LapsoCarte</a:t>
            </a:r>
            <a:r>
              <a:rPr lang="es-CO" dirty="0" smtClean="0"/>
              <a:t> permite al analista acceder a la aplicación de forma remota desde cualquier plataforma utilizando un navegador web.</a:t>
            </a:r>
            <a:endParaRPr lang="es-CO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s-CO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s-CO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es-CO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lang="es-CO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es-CO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CO" dirty="0" smtClean="0"/>
              <a:t>Camilo Vargas Cabrera</a:t>
            </a:r>
            <a:endParaRPr lang="es-CO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dirty="0" smtClean="0"/>
              <a:t>c.vargas124@uniandes.edu.co</a:t>
            </a:r>
            <a:endParaRPr lang="es-CO" dirty="0"/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CO" dirty="0" smtClean="0"/>
              <a:t>Jose Tiberio Hernandez (jhernand@uniandes.edu.co)</a:t>
            </a:r>
            <a:endParaRPr lang="es-CO" dirty="0"/>
          </a:p>
        </p:txBody>
      </p:sp>
      <p:sp>
        <p:nvSpPr>
          <p:cNvPr id="15" name="14 Marcador de contenido"/>
          <p:cNvSpPr>
            <a:spLocks noGrp="1"/>
          </p:cNvSpPr>
          <p:nvPr>
            <p:ph sz="quarter" idx="34"/>
          </p:nvPr>
        </p:nvSpPr>
        <p:spPr>
          <a:xfrm>
            <a:off x="648247" y="12003141"/>
            <a:ext cx="11520000" cy="4054895"/>
          </a:xfrm>
        </p:spPr>
        <p:txBody>
          <a:bodyPr>
            <a:noAutofit/>
          </a:bodyPr>
          <a:lstStyle/>
          <a:p>
            <a:r>
              <a:rPr lang="es-CO" dirty="0" smtClean="0"/>
              <a:t>Una característica común en la planeación y modelamiento urbano es la naturaleza espacio-temporal de los datos. Es común encontrar un número creciente de visualizaciones de propósito específico compartiendo lo que Bach et al. (2014) definen como </a:t>
            </a:r>
            <a:r>
              <a:rPr lang="es-CO" i="1" dirty="0" smtClean="0"/>
              <a:t>yuxtaposición temporal</a:t>
            </a:r>
            <a:r>
              <a:rPr lang="es-CO" dirty="0" smtClean="0"/>
              <a:t>. Dado que la naturaleza de los resultados y la representación esperada es esencialmente la misma, se propone una visualización  genérica junto con una estrategia de integración a nivel de datos.</a:t>
            </a:r>
            <a:endParaRPr lang="es-CO" dirty="0"/>
          </a:p>
        </p:txBody>
      </p:sp>
      <p:sp>
        <p:nvSpPr>
          <p:cNvPr id="16" name="15 Marcador de contenido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s-CO" dirty="0" smtClean="0"/>
              <a:t>Definir un modelo de datos genérico para almacenar y recuperar datos espacio-temporales basado en </a:t>
            </a:r>
            <a:r>
              <a:rPr lang="es-CO" i="1" dirty="0" smtClean="0"/>
              <a:t>dimensiones</a:t>
            </a:r>
            <a:r>
              <a:rPr lang="es-CO" dirty="0" smtClean="0"/>
              <a:t>.</a:t>
            </a:r>
          </a:p>
          <a:p>
            <a:r>
              <a:rPr lang="es-CO" dirty="0" smtClean="0"/>
              <a:t>Definir una estrategia para la transformación e integración de datos de diferentes fuentes basada en </a:t>
            </a:r>
            <a:r>
              <a:rPr lang="es-CO" i="1" dirty="0" smtClean="0"/>
              <a:t>drivers</a:t>
            </a:r>
            <a:r>
              <a:rPr lang="es-CO" dirty="0" smtClean="0"/>
              <a:t>.</a:t>
            </a:r>
          </a:p>
          <a:p>
            <a:r>
              <a:rPr lang="es-CO" dirty="0" smtClean="0"/>
              <a:t>Definir una arquitectura modular altamente desacoplada para la implementación del prototipo como una aplicación web.</a:t>
            </a:r>
          </a:p>
          <a:p>
            <a:r>
              <a:rPr lang="es-CO" dirty="0" smtClean="0"/>
              <a:t>Probar el ciclo de uso de la aplicación </a:t>
            </a:r>
            <a:r>
              <a:rPr lang="es-CO" dirty="0"/>
              <a:t>con diferentes fuentes de datos.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17" name="16 Marcador de contenido"/>
          <p:cNvSpPr>
            <a:spLocks noGrp="1"/>
          </p:cNvSpPr>
          <p:nvPr>
            <p:ph sz="quarter" idx="36"/>
          </p:nvPr>
        </p:nvSpPr>
        <p:spPr>
          <a:xfrm>
            <a:off x="13393663" y="12313569"/>
            <a:ext cx="11520000" cy="2184065"/>
          </a:xfrm>
        </p:spPr>
        <p:txBody>
          <a:bodyPr>
            <a:normAutofit lnSpcReduction="10000"/>
          </a:bodyPr>
          <a:lstStyle/>
          <a:p>
            <a:r>
              <a:rPr lang="es-CO" dirty="0" smtClean="0"/>
              <a:t>Los datos se almacenan, indexan, recuperan y exploran en base a un esquema genérico de cuatro dimensiones: </a:t>
            </a:r>
            <a:r>
              <a:rPr lang="es-CO" i="1" dirty="0" smtClean="0"/>
              <a:t>Cómo, Que, Cuando </a:t>
            </a:r>
            <a:r>
              <a:rPr lang="es-CO" dirty="0" smtClean="0"/>
              <a:t>y</a:t>
            </a:r>
            <a:r>
              <a:rPr lang="es-CO" i="1" dirty="0" smtClean="0"/>
              <a:t> Donde</a:t>
            </a:r>
            <a:r>
              <a:rPr lang="es-CO" dirty="0" smtClean="0"/>
              <a:t>. </a:t>
            </a:r>
            <a:r>
              <a:rPr lang="es-CO" dirty="0" smtClean="0"/>
              <a:t>La integración de se realiza a través de </a:t>
            </a:r>
            <a:r>
              <a:rPr lang="es-CO" i="1" dirty="0" smtClean="0"/>
              <a:t>drivers </a:t>
            </a:r>
            <a:r>
              <a:rPr lang="es-CO" dirty="0" smtClean="0"/>
              <a:t>que operan directamente sobre la base de datos. </a:t>
            </a:r>
            <a:endParaRPr lang="es-CO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37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Estudio de las tecnologías, </a:t>
            </a:r>
            <a:r>
              <a:rPr lang="es-CO" i="1" dirty="0" err="1" smtClean="0"/>
              <a:t>frameworks</a:t>
            </a:r>
            <a:r>
              <a:rPr lang="es-CO" dirty="0" smtClean="0"/>
              <a:t>, librerías disponibles y patrones de desarrollo recomendados para aplicaciones web.</a:t>
            </a:r>
          </a:p>
          <a:p>
            <a:r>
              <a:rPr lang="es-CO" dirty="0" smtClean="0"/>
              <a:t>Estudio de antecedentes de aplicaciones similares para la visualización y exploración de datos espacio-temporales.</a:t>
            </a:r>
          </a:p>
          <a:p>
            <a:r>
              <a:rPr lang="es-CO" dirty="0" smtClean="0"/>
              <a:t>Construcción de un prototipo bajo la metodología de implementación incremental de desarrollo ágil con tres iteraciones:</a:t>
            </a:r>
          </a:p>
          <a:p>
            <a:pPr lvl="1"/>
            <a:r>
              <a:rPr lang="es-CO" dirty="0" smtClean="0"/>
              <a:t>Desarrollo de un prototipo funcional completo con un conjunto de datos prueba generados para el proyecto.</a:t>
            </a:r>
          </a:p>
          <a:p>
            <a:pPr lvl="1"/>
            <a:r>
              <a:rPr lang="es-CO" dirty="0" smtClean="0"/>
              <a:t>Aplicación del prototipo a un caso de uso real donde la aplicación fuente y el formato de los resultados se encuentre </a:t>
            </a:r>
            <a:r>
              <a:rPr lang="es-CO" b="1" dirty="0" smtClean="0"/>
              <a:t>bajo el control</a:t>
            </a:r>
            <a:r>
              <a:rPr lang="es-CO" dirty="0" smtClean="0"/>
              <a:t> del proyecto.</a:t>
            </a:r>
            <a:endParaRPr lang="es-CO" dirty="0" smtClean="0"/>
          </a:p>
          <a:p>
            <a:pPr lvl="1"/>
            <a:r>
              <a:rPr lang="es-CO" dirty="0" smtClean="0"/>
              <a:t>Aplicación del prototipo a un caso de uso real donde la aplicación fuente y el formato de los resultados se encuentre </a:t>
            </a:r>
            <a:r>
              <a:rPr lang="es-CO" b="1" dirty="0" smtClean="0"/>
              <a:t>fuera del control </a:t>
            </a:r>
            <a:r>
              <a:rPr lang="es-CO" dirty="0" smtClean="0"/>
              <a:t>del proyecto.</a:t>
            </a:r>
          </a:p>
          <a:p>
            <a:r>
              <a:rPr lang="es-CO" dirty="0" smtClean="0"/>
              <a:t>El código fuente del proyecto y su documentación se publica y mantiene en </a:t>
            </a:r>
            <a:r>
              <a:rPr lang="es-CO" i="1" dirty="0" err="1" smtClean="0"/>
              <a:t>GitHub</a:t>
            </a:r>
            <a:r>
              <a:rPr lang="es-CO" dirty="0" smtClean="0"/>
              <a:t> bajo licencia GNU.</a:t>
            </a:r>
            <a:endParaRPr lang="es-CO" dirty="0"/>
          </a:p>
        </p:txBody>
      </p:sp>
      <p:sp>
        <p:nvSpPr>
          <p:cNvPr id="19" name="18 Marcador de contenido"/>
          <p:cNvSpPr>
            <a:spLocks noGrp="1"/>
          </p:cNvSpPr>
          <p:nvPr>
            <p:ph sz="quarter" idx="38"/>
          </p:nvPr>
        </p:nvSpPr>
        <p:spPr>
          <a:xfrm>
            <a:off x="13393663" y="20594489"/>
            <a:ext cx="11520000" cy="1591019"/>
          </a:xfrm>
        </p:spPr>
        <p:txBody>
          <a:bodyPr>
            <a:normAutofit fontScale="92500" lnSpcReduction="10000"/>
          </a:bodyPr>
          <a:lstStyle/>
          <a:p>
            <a:r>
              <a:rPr lang="es-CO" dirty="0" smtClean="0"/>
              <a:t>El prototipo implementado ofrece una interfaz simple e intuitiva para el análisis básico de los datos. La exploración sigue un modelo jerárquico:</a:t>
            </a:r>
            <a:endParaRPr lang="es-CO" i="1" dirty="0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39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La estrategia propuesta de integración a nivel de datos sumada a la implementación de </a:t>
            </a:r>
            <a:r>
              <a:rPr lang="es-CO" i="1" dirty="0" smtClean="0"/>
              <a:t>drivers</a:t>
            </a:r>
            <a:r>
              <a:rPr lang="es-CO" dirty="0" smtClean="0"/>
              <a:t> de propósito específico permite la reutilización de la visualización para diferentes conjuntos de datos con modificaciones mínimas sobre el código.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Se debe enriquecer la interfaz para presentar gráficos de soporte y estadísticas descriptivas de los datos representados.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Se debe extender la interfaz para soportar un modelo genérico de consultas sobr</a:t>
            </a:r>
            <a:r>
              <a:rPr lang="es-CO" dirty="0" smtClean="0"/>
              <a:t>e los datos, así como </a:t>
            </a:r>
            <a:r>
              <a:rPr lang="es-CO" dirty="0" smtClean="0"/>
              <a:t>operaciones de agrupación y filtración.</a:t>
            </a:r>
            <a:endParaRPr lang="es-CO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695" y="14497634"/>
            <a:ext cx="4658046" cy="180058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2" y="14451231"/>
            <a:ext cx="4399106" cy="452312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695" y="16316725"/>
            <a:ext cx="4658046" cy="266505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2826455" y="15236738"/>
            <a:ext cx="2375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Mediadores</a:t>
            </a:r>
          </a:p>
          <a:p>
            <a:r>
              <a:rPr lang="es-CO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Módulos</a:t>
            </a:r>
          </a:p>
          <a:p>
            <a:r>
              <a:rPr lang="es-CO" sz="3200" dirty="0" smtClean="0">
                <a:solidFill>
                  <a:srgbClr val="92D050"/>
                </a:solidFill>
              </a:rPr>
              <a:t>Soporte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22578880" y="16759154"/>
            <a:ext cx="212003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Acceso a Globales</a:t>
            </a:r>
            <a:endParaRPr lang="es-ES" sz="32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606" y="22596597"/>
            <a:ext cx="5114983" cy="5135649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16320195" y="22016520"/>
            <a:ext cx="5666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i="1" dirty="0"/>
              <a:t>Cómo </a:t>
            </a:r>
            <a:r>
              <a:rPr lang="es-CO" sz="3000" i="1" dirty="0">
                <a:sym typeface="Wingdings" panose="05000000000000000000" pitchFamily="2" charset="2"/>
              </a:rPr>
              <a:t> Que  Cuando  </a:t>
            </a:r>
            <a:r>
              <a:rPr lang="es-CO" sz="3000" i="1" dirty="0" smtClean="0">
                <a:sym typeface="Wingdings" panose="05000000000000000000" pitchFamily="2" charset="2"/>
              </a:rPr>
              <a:t>Donde</a:t>
            </a:r>
            <a:endParaRPr lang="es-CO" sz="3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8918487" y="22538955"/>
            <a:ext cx="59951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La navegación en la dimensión temporal se realiza a través de un </a:t>
            </a:r>
            <a:r>
              <a:rPr lang="es-CO" sz="2800" i="1" dirty="0" smtClean="0"/>
              <a:t>slider</a:t>
            </a:r>
            <a:r>
              <a:rPr lang="es-CO" sz="2800" dirty="0" smtClean="0"/>
              <a:t> en la parte inferior. La escala del </a:t>
            </a:r>
            <a:r>
              <a:rPr lang="es-CO" sz="2800" i="1" dirty="0" smtClean="0"/>
              <a:t>slider</a:t>
            </a:r>
            <a:r>
              <a:rPr lang="es-CO" sz="2800" dirty="0" smtClean="0"/>
              <a:t> representa los ‘</a:t>
            </a:r>
            <a:r>
              <a:rPr lang="es-CO" sz="2800" i="1" dirty="0" err="1" smtClean="0"/>
              <a:t>cuandos</a:t>
            </a:r>
            <a:r>
              <a:rPr lang="es-CO" sz="2800" dirty="0" smtClean="0"/>
              <a:t>’ disponibles para el conjunto de datos actual.</a:t>
            </a:r>
          </a:p>
          <a:p>
            <a:endParaRPr lang="es-CO" sz="2800" dirty="0" smtClean="0"/>
          </a:p>
          <a:p>
            <a:r>
              <a:rPr lang="es-CO" sz="2800" dirty="0" smtClean="0"/>
              <a:t>La navegación en la dimensión espacial se realiza a través de un mapa. El color de la geometría representa la magnitud del dato espacio-temporal relativo al conjunto completo de datos representado.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4478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rmatoPoster_IS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FormatoPoster_ISIS-2015-1-Imagine</Template>
  <TotalTime>147</TotalTime>
  <Words>587</Words>
  <Application>Microsoft Office PowerPoint</Application>
  <PresentationFormat>Personalizado</PresentationFormat>
  <Paragraphs>31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FormatoPoster_ISIS</vt:lpstr>
      <vt:lpstr>LapsoCarte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LapsoCarte</dc:title>
  <dc:creator>Camilo Vargas Cabrera</dc:creator>
  <cp:lastModifiedBy>Camilo Vargas Cabrera</cp:lastModifiedBy>
  <cp:revision>20</cp:revision>
  <dcterms:created xsi:type="dcterms:W3CDTF">2015-11-26T22:42:09Z</dcterms:created>
  <dcterms:modified xsi:type="dcterms:W3CDTF">2015-11-27T01:09:31Z</dcterms:modified>
</cp:coreProperties>
</file>